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271" r:id="rId5"/>
    <p:sldId id="272" r:id="rId6"/>
    <p:sldId id="299" r:id="rId7"/>
    <p:sldId id="273" r:id="rId8"/>
    <p:sldId id="274" r:id="rId9"/>
    <p:sldId id="275" r:id="rId10"/>
    <p:sldId id="276" r:id="rId11"/>
    <p:sldId id="277" r:id="rId12"/>
    <p:sldId id="290" r:id="rId13"/>
    <p:sldId id="281" r:id="rId14"/>
    <p:sldId id="283" r:id="rId15"/>
    <p:sldId id="291" r:id="rId16"/>
    <p:sldId id="285" r:id="rId17"/>
    <p:sldId id="286" r:id="rId18"/>
    <p:sldId id="282" r:id="rId19"/>
    <p:sldId id="287" r:id="rId20"/>
    <p:sldId id="294" r:id="rId21"/>
    <p:sldId id="293" r:id="rId22"/>
    <p:sldId id="298" r:id="rId23"/>
    <p:sldId id="295" r:id="rId24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51" autoAdjust="0"/>
    <p:restoredTop sz="77885"/>
  </p:normalViewPr>
  <p:slideViewPr>
    <p:cSldViewPr snapToGrid="0" snapToObjects="1" showGuides="1">
      <p:cViewPr varScale="1">
        <p:scale>
          <a:sx n="82" d="100"/>
          <a:sy n="82" d="100"/>
        </p:scale>
        <p:origin x="1272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60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4" Type="http://schemas.openxmlformats.org/officeDocument/2006/relationships/image" Target="../media/image7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02.08.2022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02/08/2022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08DC05-305F-594F-9F18-9CF1E4DB5A2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51F9A-4701-CE42-97CC-9260CE132552}" type="datetime1">
              <a:rPr lang="fr-CH" smtClean="0"/>
              <a:t>02.08.2022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2F41A5-B12E-1843-83F7-B86B38C0CE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 dirty="0"/>
              <a:t>Speaker</a:t>
            </a:r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4D206A73-DDB0-2740-9475-00E48E475A1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 dirty="0"/>
              <a:t>NAME EVENT / NAME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15194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sinusoidals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C7AA4-8E2C-4ADF-87C3-4153AAE59F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46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Slanted VG LP15-75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7062A-220B-4737-9ECC-B4D43215AC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8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Min </a:t>
            </a:r>
            <a:r>
              <a:rPr lang="en-US" dirty="0" err="1" smtClean="0"/>
              <a:t>feq</a:t>
            </a:r>
            <a:r>
              <a:rPr lang="en-US" dirty="0" smtClean="0"/>
              <a:t> difference never kicks</a:t>
            </a:r>
            <a:r>
              <a:rPr lang="en-US" baseline="0" dirty="0" smtClean="0"/>
              <a:t> in. angle difference is always set by Bragg. Minimum period limits the number.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46FDC-6A28-451B-8942-5D757880F5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13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3"/>
              </a:buBlip>
              <a:tabLst/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EP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041849-939B-E04F-AABC-A900B2B4E3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0025" y="4579268"/>
            <a:ext cx="561543" cy="3673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865CD0-FD83-AF44-9C32-763AAD652C05}"/>
              </a:ext>
            </a:extLst>
          </p:cNvPr>
          <p:cNvSpPr/>
          <p:nvPr userDrawn="1"/>
        </p:nvSpPr>
        <p:spPr>
          <a:xfrm rot="16200000">
            <a:off x="89679" y="4591427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28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5" orient="horz" pos="123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83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2D4D-B575-4CA9-AC71-B5D1BA948049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9F5C-5EE3-4122-B2EB-F9E9F354A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7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2D4D-B575-4CA9-AC71-B5D1BA948049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E9F5C-5EE3-4122-B2EB-F9E9F354A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04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81" r:id="rId3"/>
    <p:sldLayoutId id="2147483673" r:id="rId4"/>
    <p:sldLayoutId id="2147483662" r:id="rId5"/>
    <p:sldLayoutId id="2147483674" r:id="rId6"/>
    <p:sldLayoutId id="2147483675" r:id="rId7"/>
    <p:sldLayoutId id="2147483682" r:id="rId8"/>
    <p:sldLayoutId id="2147483676" r:id="rId9"/>
    <p:sldLayoutId id="2147483664" r:id="rId10"/>
    <p:sldLayoutId id="2147483666" r:id="rId11"/>
    <p:sldLayoutId id="2147483677" r:id="rId12"/>
    <p:sldLayoutId id="2147483678" r:id="rId13"/>
    <p:sldLayoutId id="2147483679" r:id="rId14"/>
    <p:sldLayoutId id="2147483667" r:id="rId15"/>
    <p:sldLayoutId id="2147483683" r:id="rId16"/>
    <p:sldLayoutId id="2147483684" r:id="rId17"/>
    <p:sldLayoutId id="2147483685" r:id="rId1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52.pn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3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54.PNG"/><Relationship Id="rId3" Type="http://schemas.openxmlformats.org/officeDocument/2006/relationships/image" Target="../media/image57.png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51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50.wmf"/><Relationship Id="rId4" Type="http://schemas.openxmlformats.org/officeDocument/2006/relationships/image" Target="../media/image58.png"/><Relationship Id="rId9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"/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3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1.wmf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75.PNG"/><Relationship Id="rId5" Type="http://schemas.openxmlformats.org/officeDocument/2006/relationships/image" Target="../media/image70.wmf"/><Relationship Id="rId10" Type="http://schemas.openxmlformats.org/officeDocument/2006/relationships/image" Target="../media/image72.wmf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17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PNG"/><Relationship Id="rId10" Type="http://schemas.openxmlformats.org/officeDocument/2006/relationships/image" Target="../media/image7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76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11" Type="http://schemas.openxmlformats.org/officeDocument/2006/relationships/image" Target="../media/image16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5.png"/><Relationship Id="rId4" Type="http://schemas.openxmlformats.org/officeDocument/2006/relationships/image" Target="../media/image10.wm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9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26.wmf"/><Relationship Id="rId12" Type="http://schemas.openxmlformats.org/officeDocument/2006/relationships/image" Target="../media/image32.png"/><Relationship Id="rId17" Type="http://schemas.openxmlformats.org/officeDocument/2006/relationships/image" Target="../media/image28.wmf"/><Relationship Id="rId2" Type="http://schemas.openxmlformats.org/officeDocument/2006/relationships/slideLayout" Target="../slideLayouts/slideLayout15.xml"/><Relationship Id="rId16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1.png"/><Relationship Id="rId5" Type="http://schemas.openxmlformats.org/officeDocument/2006/relationships/image" Target="../media/image25.wmf"/><Relationship Id="rId15" Type="http://schemas.openxmlformats.org/officeDocument/2006/relationships/image" Target="../media/image270.png"/><Relationship Id="rId10" Type="http://schemas.openxmlformats.org/officeDocument/2006/relationships/image" Target="../media/image30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27.wmf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E960A335-C256-A843-B598-1911C29BAB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675" b="7675"/>
          <a:stretch>
            <a:fillRect/>
          </a:stretch>
        </p:blipFill>
        <p:spPr/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6AF2DA65-CF00-774A-9D7C-EEFA627B2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6545" y="1398355"/>
            <a:ext cx="5635690" cy="2151528"/>
          </a:xfrm>
          <a:noFill/>
        </p:spPr>
        <p:txBody>
          <a:bodyPr>
            <a:normAutofit/>
          </a:bodyPr>
          <a:lstStyle/>
          <a:p>
            <a:r>
              <a:rPr lang="fr-FR" sz="5400" dirty="0" smtClean="0"/>
              <a:t>(3+1)D Printing of </a:t>
            </a:r>
            <a:br>
              <a:rPr lang="fr-FR" sz="5400" dirty="0" smtClean="0"/>
            </a:br>
            <a:r>
              <a:rPr lang="fr-FR" sz="5400" dirty="0" smtClean="0"/>
              <a:t>Volume </a:t>
            </a:r>
            <a:r>
              <a:rPr lang="en-US" sz="5400" dirty="0" smtClean="0"/>
              <a:t>Holograms</a:t>
            </a:r>
            <a:endParaRPr lang="en-US" sz="5400" dirty="0"/>
          </a:p>
        </p:txBody>
      </p:sp>
      <p:sp>
        <p:nvSpPr>
          <p:cNvPr id="10" name="Sous-titre 9">
            <a:extLst>
              <a:ext uri="{FF2B5EF4-FFF2-40B4-BE49-F238E27FC236}">
                <a16:creationId xmlns:a16="http://schemas.microsoft.com/office/drawing/2014/main" id="{2F4A7CFE-65FA-E249-9125-D938BCA44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1913" y="3950706"/>
            <a:ext cx="5436608" cy="1016194"/>
          </a:xfrm>
        </p:spPr>
        <p:txBody>
          <a:bodyPr lIns="90000">
            <a:normAutofit/>
          </a:bodyPr>
          <a:lstStyle/>
          <a:p>
            <a:pPr algn="l"/>
            <a:r>
              <a:rPr lang="en-US" sz="1400" b="1" dirty="0" smtClean="0"/>
              <a:t>Niyazi Ulas Dinc</a:t>
            </a:r>
            <a:r>
              <a:rPr lang="en-US" sz="1400" b="1" baseline="30000" dirty="0" smtClean="0"/>
              <a:t>1,2</a:t>
            </a:r>
            <a:r>
              <a:rPr lang="en-US" sz="1400" b="1" dirty="0" smtClean="0"/>
              <a:t>, Christophe Moser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 and Demetri Psaltis</a:t>
            </a:r>
            <a:r>
              <a:rPr lang="en-US" sz="1400" b="1" baseline="30000" dirty="0" smtClean="0"/>
              <a:t>1</a:t>
            </a:r>
            <a:endParaRPr lang="en-US" sz="1400" b="1" dirty="0" smtClean="0"/>
          </a:p>
          <a:p>
            <a:pPr algn="l"/>
            <a:r>
              <a:rPr lang="en-US" sz="1400" b="1" baseline="30000" dirty="0" smtClean="0"/>
              <a:t>1 </a:t>
            </a:r>
            <a:r>
              <a:rPr lang="en-US" sz="1400" b="1" dirty="0" smtClean="0"/>
              <a:t>Laboratory of Optics, EPFL</a:t>
            </a:r>
          </a:p>
          <a:p>
            <a:pPr algn="l"/>
            <a:r>
              <a:rPr lang="en-US" sz="1400" b="1" baseline="30000" dirty="0" smtClean="0"/>
              <a:t>2 </a:t>
            </a:r>
            <a:r>
              <a:rPr lang="en-US" sz="1400" b="1" dirty="0" smtClean="0"/>
              <a:t>Laboratory of Applied Photonics Devices, EPFL</a:t>
            </a:r>
            <a:endParaRPr lang="en-US" sz="1400" b="1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F0A55C-66AB-F046-AA02-AFC919A1C1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24390" y="4683125"/>
            <a:ext cx="1828800" cy="460375"/>
          </a:xfrm>
        </p:spPr>
        <p:txBody>
          <a:bodyPr/>
          <a:lstStyle/>
          <a:p>
            <a:r>
              <a:rPr lang="en-US" b="1" dirty="0" smtClean="0"/>
              <a:t>August 2, </a:t>
            </a:r>
            <a:r>
              <a:rPr lang="fr-FR" b="1" dirty="0" smtClean="0"/>
              <a:t>2022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3975134" y="129009"/>
            <a:ext cx="509729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latin typeface="+mj-lt"/>
              </a:rPr>
              <a:t> </a:t>
            </a:r>
            <a:r>
              <a:rPr lang="en-US" sz="1500" dirty="0" smtClean="0">
                <a:latin typeface="+mj-lt"/>
              </a:rPr>
              <a:t>Optica Digital </a:t>
            </a:r>
            <a:r>
              <a:rPr lang="en-US" sz="1500" dirty="0">
                <a:latin typeface="+mj-lt"/>
              </a:rPr>
              <a:t>Holography and 3-D Imaging </a:t>
            </a:r>
            <a:r>
              <a:rPr lang="en-US" sz="1500" dirty="0" smtClean="0">
                <a:latin typeface="+mj-lt"/>
              </a:rPr>
              <a:t>Meeting, Cambridge, UK</a:t>
            </a:r>
            <a:endParaRPr lang="en-US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211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03" y="537945"/>
            <a:ext cx="2963279" cy="2222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53" y="537946"/>
            <a:ext cx="2963279" cy="2222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2" y="2828152"/>
            <a:ext cx="2827918" cy="21209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87" y="2828153"/>
            <a:ext cx="2831306" cy="2123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60" y="2828153"/>
            <a:ext cx="2827918" cy="2120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727" y="882773"/>
            <a:ext cx="1193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IP-S unslanted gratings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571746" y="531747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Λ</a:t>
            </a:r>
            <a:r>
              <a:rPr lang="en-US" sz="1400" dirty="0">
                <a:solidFill>
                  <a:schemeClr val="bg1"/>
                </a:solidFill>
              </a:rPr>
              <a:t>=</a:t>
            </a:r>
            <a:r>
              <a:rPr lang="en-US" sz="1400" dirty="0" smtClean="0">
                <a:solidFill>
                  <a:schemeClr val="bg1"/>
                </a:solidFill>
              </a:rPr>
              <a:t>10 µm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05453" y="531746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Λ</a:t>
            </a:r>
            <a:r>
              <a:rPr lang="en-US" sz="1400" dirty="0" smtClean="0">
                <a:solidFill>
                  <a:schemeClr val="bg1"/>
                </a:solidFill>
              </a:rPr>
              <a:t>=5 </a:t>
            </a:r>
            <a:r>
              <a:rPr lang="en-US" sz="1400" dirty="0">
                <a:solidFill>
                  <a:schemeClr val="bg1"/>
                </a:solidFill>
              </a:rPr>
              <a:t>µm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5302" y="2845999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Λ</a:t>
            </a:r>
            <a:r>
              <a:rPr lang="en-US" sz="1400" dirty="0" smtClean="0">
                <a:solidFill>
                  <a:schemeClr val="bg1"/>
                </a:solidFill>
              </a:rPr>
              <a:t>=3 </a:t>
            </a:r>
            <a:r>
              <a:rPr lang="en-US" sz="1400" dirty="0">
                <a:solidFill>
                  <a:schemeClr val="bg1"/>
                </a:solidFill>
              </a:rPr>
              <a:t>µm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6987" y="2846461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Λ</a:t>
            </a:r>
            <a:r>
              <a:rPr lang="en-US" sz="1400" dirty="0" smtClean="0">
                <a:solidFill>
                  <a:schemeClr val="bg1"/>
                </a:solidFill>
              </a:rPr>
              <a:t>=2 </a:t>
            </a:r>
            <a:r>
              <a:rPr lang="en-US" sz="1400" dirty="0">
                <a:solidFill>
                  <a:schemeClr val="bg1"/>
                </a:solidFill>
              </a:rPr>
              <a:t>µm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87092" y="2842817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Λ</a:t>
            </a:r>
            <a:r>
              <a:rPr lang="en-US" sz="1400" dirty="0" smtClean="0">
                <a:solidFill>
                  <a:schemeClr val="bg1"/>
                </a:solidFill>
              </a:rPr>
              <a:t>=0.8 µm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16" y="4914198"/>
            <a:ext cx="83702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Manuscript under preparation.</a:t>
            </a:r>
            <a:endParaRPr lang="en-US" sz="9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Slide Number Placeholder 1"/>
          <p:cNvSpPr txBox="1">
            <a:spLocks/>
          </p:cNvSpPr>
          <p:nvPr/>
        </p:nvSpPr>
        <p:spPr>
          <a:xfrm>
            <a:off x="8787170" y="358815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defPPr>
              <a:defRPr lang="fr-FR"/>
            </a:defPPr>
            <a:lvl1pPr marL="0" algn="ctr" defTabSz="685800" rtl="0" eaLnBrk="1" latinLnBrk="0" hangingPunct="1">
              <a:defRPr sz="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165D8A-2C67-4F98-9ADE-FC0301BAB8D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268389" y="2026464"/>
            <a:ext cx="3543260" cy="512762"/>
          </a:xfrm>
        </p:spPr>
        <p:txBody>
          <a:bodyPr/>
          <a:lstStyle/>
          <a:p>
            <a:r>
              <a:rPr lang="fr-FR" dirty="0" smtClean="0"/>
              <a:t>Niyazi Ulas Dinc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790957" y="73043"/>
            <a:ext cx="269336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Resolution </a:t>
            </a:r>
            <a:r>
              <a:rPr lang="en-US" sz="2100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constraint</a:t>
            </a:r>
            <a:endParaRPr lang="en-US" sz="21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12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30" y="1859706"/>
            <a:ext cx="2391833" cy="210709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33553" y="1463788"/>
            <a:ext cx="5405963" cy="2356535"/>
            <a:chOff x="976515" y="2999506"/>
            <a:chExt cx="7207951" cy="3142047"/>
          </a:xfrm>
        </p:grpSpPr>
        <p:grpSp>
          <p:nvGrpSpPr>
            <p:cNvPr id="7" name="Group 6"/>
            <p:cNvGrpSpPr/>
            <p:nvPr/>
          </p:nvGrpSpPr>
          <p:grpSpPr>
            <a:xfrm>
              <a:off x="976515" y="2999506"/>
              <a:ext cx="7207951" cy="3142047"/>
              <a:chOff x="219075" y="1312985"/>
              <a:chExt cx="7717032" cy="361416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9075" y="1518600"/>
                <a:ext cx="3461971" cy="340854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8380" y="1810924"/>
                <a:ext cx="3457727" cy="3116223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19075" y="1312985"/>
                <a:ext cx="507756" cy="4979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396519" y="1699847"/>
                <a:ext cx="507756" cy="4979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/>
              </a:p>
            </p:txBody>
          </p:sp>
        </p:grpSp>
        <p:sp>
          <p:nvSpPr>
            <p:cNvPr id="12" name="TextBox 10"/>
            <p:cNvSpPr txBox="1"/>
            <p:nvPr/>
          </p:nvSpPr>
          <p:spPr>
            <a:xfrm>
              <a:off x="2332019" y="3105265"/>
              <a:ext cx="11332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dirty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Angular</a:t>
              </a:r>
            </a:p>
          </p:txBody>
        </p:sp>
        <p:sp>
          <p:nvSpPr>
            <p:cNvPr id="13" name="TextBox 11"/>
            <p:cNvSpPr txBox="1"/>
            <p:nvPr/>
          </p:nvSpPr>
          <p:spPr>
            <a:xfrm>
              <a:off x="5864641" y="3105265"/>
              <a:ext cx="160343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dirty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Peristrophic</a:t>
              </a:r>
            </a:p>
          </p:txBody>
        </p:sp>
      </p:grpSp>
      <p:sp>
        <p:nvSpPr>
          <p:cNvPr id="21" name="TextBox 11"/>
          <p:cNvSpPr txBox="1"/>
          <p:nvPr/>
        </p:nvSpPr>
        <p:spPr>
          <a:xfrm>
            <a:off x="7070914" y="1523482"/>
            <a:ext cx="10647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Combined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547" y="1147557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</a:t>
            </a:r>
            <a:r>
              <a:rPr lang="en-US" sz="1800" dirty="0" smtClean="0"/>
              <a:t>ultiplexing </a:t>
            </a:r>
            <a:r>
              <a:rPr lang="en-US" sz="1800" dirty="0"/>
              <a:t>schemes: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7516" y="4802226"/>
            <a:ext cx="83702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latin typeface="Helvetica" panose="020B0604020202020204" pitchFamily="34" charset="0"/>
                <a:cs typeface="Helvetica" panose="020B0604020202020204" pitchFamily="34" charset="0"/>
              </a:rPr>
              <a:t>Coufal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, Hans J., and Demetri Psaltis. </a:t>
            </a:r>
            <a:r>
              <a:rPr lang="en-US" sz="900" i="1" dirty="0">
                <a:latin typeface="Helvetica" panose="020B0604020202020204" pitchFamily="34" charset="0"/>
                <a:cs typeface="Helvetica" panose="020B0604020202020204" pitchFamily="34" charset="0"/>
              </a:rPr>
              <a:t>Holographic data storage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. Ed. Glenn T. </a:t>
            </a:r>
            <a:r>
              <a:rPr lang="en-US" sz="900" dirty="0" err="1">
                <a:latin typeface="Helvetica" panose="020B0604020202020204" pitchFamily="34" charset="0"/>
                <a:cs typeface="Helvetica" panose="020B0604020202020204" pitchFamily="34" charset="0"/>
              </a:rPr>
              <a:t>Sincerbox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. Vol. 8. New York: Springer, 2000.</a:t>
            </a:r>
          </a:p>
        </p:txBody>
      </p:sp>
      <p:sp>
        <p:nvSpPr>
          <p:cNvPr id="27" name="Slide Number Placeholder 1"/>
          <p:cNvSpPr txBox="1">
            <a:spLocks/>
          </p:cNvSpPr>
          <p:nvPr/>
        </p:nvSpPr>
        <p:spPr>
          <a:xfrm>
            <a:off x="8787170" y="358815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defPPr>
              <a:defRPr lang="fr-FR"/>
            </a:defPPr>
            <a:lvl1pPr marL="0" algn="ctr" defTabSz="685800" rtl="0" eaLnBrk="1" latinLnBrk="0" hangingPunct="1">
              <a:defRPr sz="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165D8A-2C67-4F98-9ADE-FC0301BAB8D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8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268389" y="2026464"/>
            <a:ext cx="3543260" cy="512762"/>
          </a:xfrm>
        </p:spPr>
        <p:txBody>
          <a:bodyPr/>
          <a:lstStyle/>
          <a:p>
            <a:r>
              <a:rPr lang="fr-FR" dirty="0" smtClean="0"/>
              <a:t>Niyazi Ulas Dinc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218547" y="391969"/>
            <a:ext cx="514435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Number of possible holograms using IP-S</a:t>
            </a:r>
            <a:endParaRPr lang="en-US" sz="21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fld id="{E30ED45D-759F-421D-BBB8-E6D22EBB120B}" type="datetime1">
              <a:rPr lang="en-US" smtClean="0"/>
              <a:t>8/2/2022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43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61" y="978850"/>
            <a:ext cx="3999472" cy="3010312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939566"/>
              </p:ext>
            </p:extLst>
          </p:nvPr>
        </p:nvGraphicFramePr>
        <p:xfrm>
          <a:off x="218547" y="1611837"/>
          <a:ext cx="4334793" cy="16230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5496">
                  <a:extLst>
                    <a:ext uri="{9D8B030D-6E8A-4147-A177-3AD203B41FA5}">
                      <a16:colId xmlns:a16="http://schemas.microsoft.com/office/drawing/2014/main" val="3055532303"/>
                    </a:ext>
                  </a:extLst>
                </a:gridCol>
                <a:gridCol w="937981">
                  <a:extLst>
                    <a:ext uri="{9D8B030D-6E8A-4147-A177-3AD203B41FA5}">
                      <a16:colId xmlns:a16="http://schemas.microsoft.com/office/drawing/2014/main" val="1080026924"/>
                    </a:ext>
                  </a:extLst>
                </a:gridCol>
                <a:gridCol w="1136930">
                  <a:extLst>
                    <a:ext uri="{9D8B030D-6E8A-4147-A177-3AD203B41FA5}">
                      <a16:colId xmlns:a16="http://schemas.microsoft.com/office/drawing/2014/main" val="2156252217"/>
                    </a:ext>
                  </a:extLst>
                </a:gridCol>
                <a:gridCol w="1214386">
                  <a:extLst>
                    <a:ext uri="{9D8B030D-6E8A-4147-A177-3AD203B41FA5}">
                      <a16:colId xmlns:a16="http://schemas.microsoft.com/office/drawing/2014/main" val="269047964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Dimension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Angular*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Combined*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Pixel </a:t>
                      </a:r>
                      <a:r>
                        <a:rPr lang="en-US" sz="1400" dirty="0" smtClean="0"/>
                        <a:t>number</a:t>
                      </a:r>
                      <a:r>
                        <a:rPr lang="tr-TR" sz="1400" dirty="0" smtClean="0"/>
                        <a:t>**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1057684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 mm)</a:t>
                      </a:r>
                      <a:r>
                        <a:rPr lang="en-US" sz="1400" baseline="30000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~220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5777686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(0.4 mm)</a:t>
                      </a:r>
                      <a:r>
                        <a:rPr lang="en-US" sz="1400" baseline="30000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~440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1335037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 mm)</a:t>
                      </a:r>
                      <a:r>
                        <a:rPr lang="en-US" sz="1400" baseline="30000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~1100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097405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 cm)</a:t>
                      </a:r>
                      <a:r>
                        <a:rPr lang="en-US" sz="1400" baseline="30000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502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28142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~4400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72863547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18547" y="3259481"/>
            <a:ext cx="4551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*For </a:t>
            </a:r>
            <a:r>
              <a:rPr lang="el-GR" sz="1600" dirty="0" smtClean="0"/>
              <a:t>λ</a:t>
            </a:r>
            <a:r>
              <a:rPr lang="en-US" sz="1600" dirty="0" smtClean="0"/>
              <a:t>=681nm and </a:t>
            </a:r>
            <a:r>
              <a:rPr lang="el-GR" sz="1600" dirty="0" smtClean="0"/>
              <a:t>Λ</a:t>
            </a:r>
            <a:r>
              <a:rPr lang="en-US" sz="1600" baseline="-25000" dirty="0" smtClean="0"/>
              <a:t>min</a:t>
            </a:r>
            <a:r>
              <a:rPr lang="en-US" sz="1600" dirty="0" smtClean="0"/>
              <a:t>=2µm</a:t>
            </a:r>
            <a:endParaRPr lang="tr-TR" sz="1600" dirty="0" smtClean="0"/>
          </a:p>
          <a:p>
            <a:r>
              <a:rPr lang="tr-TR" sz="1600" dirty="0" smtClean="0"/>
              <a:t>**</a:t>
            </a:r>
            <a:r>
              <a:rPr lang="en-US" sz="1600" dirty="0" smtClean="0"/>
              <a:t>Calculated</a:t>
            </a:r>
            <a:r>
              <a:rPr lang="tr-TR" sz="1600" dirty="0" smtClean="0"/>
              <a:t> s</a:t>
            </a:r>
            <a:r>
              <a:rPr lang="en-US" sz="1600" dirty="0" err="1" smtClean="0"/>
              <a:t>ignal</a:t>
            </a:r>
            <a:r>
              <a:rPr lang="tr-TR" sz="1600" dirty="0" smtClean="0"/>
              <a:t> </a:t>
            </a:r>
            <a:r>
              <a:rPr lang="en-US" sz="1600" dirty="0" err="1" smtClean="0"/>
              <a:t>bandwi</a:t>
            </a:r>
            <a:r>
              <a:rPr lang="tr-TR" sz="1600" dirty="0" err="1" smtClean="0"/>
              <a:t>dth</a:t>
            </a:r>
            <a:r>
              <a:rPr lang="en-US" sz="1600" dirty="0" smtClean="0"/>
              <a:t> to satisfy zero cross-talk for peristrophic multiplexing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467516" y="4820167"/>
            <a:ext cx="83702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Manuscript under preparation</a:t>
            </a:r>
            <a:r>
              <a:rPr lang="en-US" sz="900" dirty="0" smtClean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US" sz="900" dirty="0" smtClean="0">
              <a:solidFill>
                <a:srgbClr val="22222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Slide Number Placeholder 1"/>
          <p:cNvSpPr txBox="1">
            <a:spLocks/>
          </p:cNvSpPr>
          <p:nvPr/>
        </p:nvSpPr>
        <p:spPr>
          <a:xfrm>
            <a:off x="8787170" y="358815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defPPr>
              <a:defRPr lang="fr-FR"/>
            </a:defPPr>
            <a:lvl1pPr marL="0" algn="ctr" defTabSz="685800" rtl="0" eaLnBrk="1" latinLnBrk="0" hangingPunct="1">
              <a:defRPr sz="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165D8A-2C67-4F98-9ADE-FC0301BAB8D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8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268389" y="2026464"/>
            <a:ext cx="3543260" cy="512762"/>
          </a:xfrm>
        </p:spPr>
        <p:txBody>
          <a:bodyPr/>
          <a:lstStyle/>
          <a:p>
            <a:r>
              <a:rPr lang="fr-FR" dirty="0" smtClean="0"/>
              <a:t>Niyazi Ulas Dinc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218547" y="438624"/>
            <a:ext cx="514435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Number of possible holograms using IP-S</a:t>
            </a:r>
            <a:endParaRPr lang="en-US" sz="21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74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7415" y="56681"/>
            <a:ext cx="72811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BPM verification of 1/M</a:t>
            </a:r>
            <a:r>
              <a:rPr lang="tr-TR" sz="2100" dirty="0"/>
              <a:t> </a:t>
            </a:r>
            <a:r>
              <a:rPr lang="en-US" sz="2100" dirty="0"/>
              <a:t>for angular-peristrophic multiplexing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342033" y="560711"/>
            <a:ext cx="24785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~200 </a:t>
            </a: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angles multiplexed in (400µm)</a:t>
            </a:r>
            <a:r>
              <a:rPr lang="en-US" sz="11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1263249" y="560711"/>
            <a:ext cx="24000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~70 angles multiplexed in </a:t>
            </a: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(200µm)</a:t>
            </a:r>
            <a:r>
              <a:rPr lang="en-US" sz="11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769" y="837709"/>
            <a:ext cx="4147217" cy="3110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38" y="837709"/>
            <a:ext cx="4147217" cy="3110858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794318"/>
              </p:ext>
            </p:extLst>
          </p:nvPr>
        </p:nvGraphicFramePr>
        <p:xfrm>
          <a:off x="1015280" y="4066826"/>
          <a:ext cx="1325166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" name="Equation" r:id="rId5" imgW="838080" imgH="469800" progId="Equation.DSMT4">
                  <p:embed/>
                </p:oleObj>
              </mc:Choice>
              <mc:Fallback>
                <p:oleObj name="Equation" r:id="rId5" imgW="838080" imgH="4698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15280" y="4066826"/>
                        <a:ext cx="1325166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72776"/>
              </p:ext>
            </p:extLst>
          </p:nvPr>
        </p:nvGraphicFramePr>
        <p:xfrm>
          <a:off x="2788502" y="4066826"/>
          <a:ext cx="134143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5" name="Equation" r:id="rId7" imgW="825480" imgH="457200" progId="Equation.DSMT4">
                  <p:embed/>
                </p:oleObj>
              </mc:Choice>
              <mc:Fallback>
                <p:oleObj name="Equation" r:id="rId7" imgW="825480" imgH="457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88502" y="4066826"/>
                        <a:ext cx="1341437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95" y="3907599"/>
            <a:ext cx="1274555" cy="743015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endCxn id="10" idx="1"/>
          </p:cNvCxnSpPr>
          <p:nvPr/>
        </p:nvCxnSpPr>
        <p:spPr>
          <a:xfrm>
            <a:off x="4129939" y="4279106"/>
            <a:ext cx="448056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7516" y="4802226"/>
            <a:ext cx="83702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Manuscript under preparation.</a:t>
            </a:r>
            <a:endParaRPr lang="en-US" sz="9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Slide Number Placeholder 1"/>
          <p:cNvSpPr txBox="1">
            <a:spLocks/>
          </p:cNvSpPr>
          <p:nvPr/>
        </p:nvSpPr>
        <p:spPr>
          <a:xfrm>
            <a:off x="8787170" y="358815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defPPr>
              <a:defRPr lang="fr-FR"/>
            </a:defPPr>
            <a:lvl1pPr marL="0" algn="ctr" defTabSz="685800" rtl="0" eaLnBrk="1" latinLnBrk="0" hangingPunct="1">
              <a:defRPr sz="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165D8A-2C67-4F98-9ADE-FC0301BAB8D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268389" y="2026464"/>
            <a:ext cx="3543260" cy="512762"/>
          </a:xfrm>
        </p:spPr>
        <p:txBody>
          <a:bodyPr/>
          <a:lstStyle/>
          <a:p>
            <a:r>
              <a:rPr lang="fr-FR" dirty="0" smtClean="0"/>
              <a:t>Niyazi Ulas Dinc</a:t>
            </a:r>
            <a:endParaRPr lang="fr-FR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fld id="{E30ED45D-759F-421D-BBB8-E6D22EBB120B}" type="datetime1">
              <a:rPr lang="en-US" smtClean="0"/>
              <a:t>8/2/2022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21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303" y="831179"/>
            <a:ext cx="4113848" cy="3085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69" y="831179"/>
            <a:ext cx="4107214" cy="3080851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637110" y="2828109"/>
          <a:ext cx="1318820" cy="366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0" name="Equation" r:id="rId5" imgW="914400" imgH="253800" progId="Equation.DSMT4">
                  <p:embed/>
                </p:oleObj>
              </mc:Choice>
              <mc:Fallback>
                <p:oleObj name="Equation" r:id="rId5" imgW="914400" imgH="2538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37110" y="2828109"/>
                        <a:ext cx="1318820" cy="366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5691307" y="2828109"/>
          <a:ext cx="1282187" cy="366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" name="Equation" r:id="rId7" imgW="888840" imgH="253800" progId="Equation.DSMT4">
                  <p:embed/>
                </p:oleObj>
              </mc:Choice>
              <mc:Fallback>
                <p:oleObj name="Equation" r:id="rId7" imgW="888840" imgH="2538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91307" y="2828109"/>
                        <a:ext cx="1282187" cy="366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467516" y="4802226"/>
            <a:ext cx="83702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Manuscript under preparation.</a:t>
            </a:r>
            <a:endParaRPr lang="en-US" sz="9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Slide Number Placeholder 1"/>
          <p:cNvSpPr txBox="1">
            <a:spLocks/>
          </p:cNvSpPr>
          <p:nvPr/>
        </p:nvSpPr>
        <p:spPr>
          <a:xfrm>
            <a:off x="8787170" y="358815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defPPr>
              <a:defRPr lang="fr-FR"/>
            </a:defPPr>
            <a:lvl1pPr marL="0" algn="ctr" defTabSz="685800" rtl="0" eaLnBrk="1" latinLnBrk="0" hangingPunct="1">
              <a:defRPr sz="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165D8A-2C67-4F98-9ADE-FC0301BAB8D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268389" y="2026464"/>
            <a:ext cx="3543260" cy="512762"/>
          </a:xfrm>
        </p:spPr>
        <p:txBody>
          <a:bodyPr/>
          <a:lstStyle/>
          <a:p>
            <a:r>
              <a:rPr lang="fr-FR" dirty="0" smtClean="0"/>
              <a:t>Niyazi Ulas Dinc</a:t>
            </a:r>
            <a:endParaRPr lang="fr-FR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8480435"/>
              </p:ext>
            </p:extLst>
          </p:nvPr>
        </p:nvGraphicFramePr>
        <p:xfrm>
          <a:off x="1015280" y="4066826"/>
          <a:ext cx="1325166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" name="Equation" r:id="rId9" imgW="838080" imgH="469800" progId="Equation.DSMT4">
                  <p:embed/>
                </p:oleObj>
              </mc:Choice>
              <mc:Fallback>
                <p:oleObj name="Equation" r:id="rId9" imgW="838080" imgH="4698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15280" y="4066826"/>
                        <a:ext cx="1325166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987150"/>
              </p:ext>
            </p:extLst>
          </p:nvPr>
        </p:nvGraphicFramePr>
        <p:xfrm>
          <a:off x="2788502" y="4066826"/>
          <a:ext cx="134143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3" name="Equation" r:id="rId11" imgW="825480" imgH="457200" progId="Equation.DSMT4">
                  <p:embed/>
                </p:oleObj>
              </mc:Choice>
              <mc:Fallback>
                <p:oleObj name="Equation" r:id="rId11" imgW="825480" imgH="457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88502" y="4066826"/>
                        <a:ext cx="1341437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95" y="3907599"/>
            <a:ext cx="1274555" cy="743015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endCxn id="20" idx="1"/>
          </p:cNvCxnSpPr>
          <p:nvPr/>
        </p:nvCxnSpPr>
        <p:spPr>
          <a:xfrm>
            <a:off x="4129939" y="4279106"/>
            <a:ext cx="448056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37415" y="56681"/>
            <a:ext cx="72811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BPM verification of 1/M</a:t>
            </a:r>
            <a:r>
              <a:rPr lang="tr-TR" sz="2100" dirty="0"/>
              <a:t> </a:t>
            </a:r>
            <a:r>
              <a:rPr lang="en-US" sz="2100" dirty="0"/>
              <a:t>for angular-peristrophic multiplexing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42033" y="560711"/>
            <a:ext cx="24785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~200 </a:t>
            </a: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angles multiplexed in (400µm)</a:t>
            </a:r>
            <a:r>
              <a:rPr lang="en-US" sz="11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63249" y="560711"/>
            <a:ext cx="24000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~70 angles multiplexed in </a:t>
            </a: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(200µm)</a:t>
            </a:r>
            <a:r>
              <a:rPr lang="en-US" sz="11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fld id="{E30ED45D-759F-421D-BBB8-E6D22EBB120B}" type="datetime1">
              <a:rPr lang="en-US" smtClean="0"/>
              <a:t>8/2/2022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27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887393"/>
            <a:ext cx="4413743" cy="3310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72" y="889279"/>
            <a:ext cx="4411228" cy="33084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923" y="524273"/>
            <a:ext cx="2567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IP-S slanted gratings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467516" y="4802226"/>
            <a:ext cx="83702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Manuscript under preparation.</a:t>
            </a:r>
            <a:endParaRPr lang="en-US" sz="9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8787170" y="358815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defPPr>
              <a:defRPr lang="fr-FR"/>
            </a:defPPr>
            <a:lvl1pPr marL="0" algn="ctr" defTabSz="685800" rtl="0" eaLnBrk="1" latinLnBrk="0" hangingPunct="1">
              <a:defRPr sz="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165D8A-2C67-4F98-9ADE-FC0301BAB8D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268389" y="2026464"/>
            <a:ext cx="3543260" cy="512762"/>
          </a:xfrm>
        </p:spPr>
        <p:txBody>
          <a:bodyPr/>
          <a:lstStyle/>
          <a:p>
            <a:r>
              <a:rPr lang="fr-FR" dirty="0" smtClean="0"/>
              <a:t>Niyazi Ulas Dinc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794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1595" y="328876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Stitching</a:t>
            </a:r>
            <a:r>
              <a:rPr lang="tr-TR" sz="2400" dirty="0" smtClean="0"/>
              <a:t> </a:t>
            </a:r>
            <a:r>
              <a:rPr lang="en-US" sz="2400" dirty="0" smtClean="0"/>
              <a:t>for scale-up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" y="1142793"/>
            <a:ext cx="4469732" cy="3352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62" y="1142793"/>
            <a:ext cx="4474027" cy="3355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1595" y="842562"/>
            <a:ext cx="1593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 blocks of (100µm)</a:t>
            </a:r>
            <a:r>
              <a:rPr lang="en-US" sz="1200" baseline="30000" dirty="0"/>
              <a:t>3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467516" y="4802226"/>
            <a:ext cx="83702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Manuscript under preparation.</a:t>
            </a:r>
            <a:endParaRPr lang="en-US" sz="9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>
          <a:xfrm>
            <a:off x="8787170" y="358815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defPPr>
              <a:defRPr lang="fr-FR"/>
            </a:defPPr>
            <a:lvl1pPr marL="0" algn="ctr" defTabSz="685800" rtl="0" eaLnBrk="1" latinLnBrk="0" hangingPunct="1">
              <a:defRPr sz="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165D8A-2C67-4F98-9ADE-FC0301BAB8D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268389" y="2026464"/>
            <a:ext cx="3543260" cy="512762"/>
          </a:xfrm>
        </p:spPr>
        <p:txBody>
          <a:bodyPr/>
          <a:lstStyle/>
          <a:p>
            <a:r>
              <a:rPr lang="fr-FR" dirty="0" smtClean="0"/>
              <a:t>Niyazi Ulas Dinc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794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325" y="994172"/>
            <a:ext cx="4892773" cy="3386772"/>
          </a:xfrm>
        </p:spPr>
        <p:txBody>
          <a:bodyPr/>
          <a:lstStyle/>
          <a:p>
            <a:r>
              <a:rPr lang="en-US" dirty="0" smtClean="0"/>
              <a:t>Digitally eliminate unwanted terms as a way of improving the efficiency</a:t>
            </a:r>
          </a:p>
          <a:p>
            <a:r>
              <a:rPr lang="en-US" dirty="0" smtClean="0"/>
              <a:t>(3+1)D Printing to fabricate the filtered holograms</a:t>
            </a:r>
          </a:p>
          <a:p>
            <a:r>
              <a:rPr lang="en-US" dirty="0"/>
              <a:t>Early results with IP-Dip </a:t>
            </a:r>
            <a:r>
              <a:rPr lang="en-US" dirty="0" smtClean="0"/>
              <a:t>resin</a:t>
            </a:r>
          </a:p>
          <a:p>
            <a:r>
              <a:rPr lang="en-US" dirty="0" smtClean="0"/>
              <a:t>Constraints due to fabrication: resolution and stitching</a:t>
            </a:r>
          </a:p>
          <a:p>
            <a:r>
              <a:rPr lang="en-US" dirty="0" smtClean="0"/>
              <a:t>Calculations for the capacity w.r.t. IP-S resin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D45D-759F-421D-BBB8-E6D22EBB120B}" type="datetime1">
              <a:rPr lang="en-US" smtClean="0"/>
              <a:t>8/2/2022</a:t>
            </a:fld>
            <a:endParaRPr lang="en-US" dirty="0"/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>
          <a:xfrm>
            <a:off x="8787170" y="358815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defPPr>
              <a:defRPr lang="fr-FR"/>
            </a:defPPr>
            <a:lvl1pPr marL="0" algn="ctr" defTabSz="685800" rtl="0" eaLnBrk="1" latinLnBrk="0" hangingPunct="1">
              <a:defRPr sz="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165D8A-2C67-4F98-9ADE-FC0301BAB8D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268389" y="2026464"/>
            <a:ext cx="3543260" cy="512762"/>
          </a:xfrm>
        </p:spPr>
        <p:txBody>
          <a:bodyPr/>
          <a:lstStyle/>
          <a:p>
            <a:r>
              <a:rPr lang="fr-FR" dirty="0" smtClean="0"/>
              <a:t>Niyazi Ulas Dinc</a:t>
            </a:r>
            <a:endParaRPr lang="fr-FR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57812" y="60235"/>
            <a:ext cx="3573955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Snapshots from ongoing experiments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9" t="33322" r="19524" b="29707"/>
          <a:stretch/>
        </p:blipFill>
        <p:spPr>
          <a:xfrm rot="16200000">
            <a:off x="6827265" y="964434"/>
            <a:ext cx="2345206" cy="1835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8" t="45821" r="18464" b="22696"/>
          <a:stretch/>
        </p:blipFill>
        <p:spPr>
          <a:xfrm>
            <a:off x="5732969" y="3131236"/>
            <a:ext cx="2823643" cy="1846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8" t="46180" r="27664" b="30827"/>
          <a:stretch/>
        </p:blipFill>
        <p:spPr>
          <a:xfrm rot="16200000">
            <a:off x="5015044" y="1038326"/>
            <a:ext cx="2345206" cy="1688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53510" y="70982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5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1074" y="73181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10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86900" y="314809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</a:rPr>
              <a:t>0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22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0199" y="1113065"/>
            <a:ext cx="8529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Thank You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!</a:t>
            </a:r>
          </a:p>
          <a:p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Any questions?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6" descr="EPFL | École polytechnique fédérale de Lausanne | Employer Profi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7"/>
          <a:stretch/>
        </p:blipFill>
        <p:spPr bwMode="auto">
          <a:xfrm>
            <a:off x="3317611" y="388952"/>
            <a:ext cx="4788777" cy="227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465053" y="3913683"/>
            <a:ext cx="1253014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13" dirty="0" err="1">
                <a:latin typeface="Helvetica" panose="020B0604020202020204" pitchFamily="34" charset="0"/>
                <a:cs typeface="Helvetica" panose="020B0604020202020204" pitchFamily="34" charset="0"/>
              </a:rPr>
              <a:t>Niyazi</a:t>
            </a:r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013" dirty="0" err="1">
                <a:latin typeface="Helvetica" panose="020B0604020202020204" pitchFamily="34" charset="0"/>
                <a:cs typeface="Helvetica" panose="020B0604020202020204" pitchFamily="34" charset="0"/>
              </a:rPr>
              <a:t>Ulas</a:t>
            </a:r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013" dirty="0" err="1">
                <a:latin typeface="Helvetica" panose="020B0604020202020204" pitchFamily="34" charset="0"/>
                <a:cs typeface="Helvetica" panose="020B0604020202020204" pitchFamily="34" charset="0"/>
              </a:rPr>
              <a:t>Dinc</a:t>
            </a:r>
            <a:endParaRPr lang="en-US" sz="1013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21730" y="3925278"/>
            <a:ext cx="1626394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Prof. Demetri </a:t>
            </a:r>
            <a:r>
              <a:rPr lang="en-US" sz="1013" dirty="0" err="1">
                <a:latin typeface="Helvetica" panose="020B0604020202020204" pitchFamily="34" charset="0"/>
                <a:cs typeface="Helvetica" panose="020B0604020202020204" pitchFamily="34" charset="0"/>
              </a:rPr>
              <a:t>Psaltis</a:t>
            </a:r>
            <a:endParaRPr lang="en-US" sz="1013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85" y="2742118"/>
            <a:ext cx="1104751" cy="1112699"/>
          </a:xfrm>
          <a:prstGeom prst="rect">
            <a:avLst/>
          </a:prstGeom>
        </p:spPr>
      </p:pic>
      <p:pic>
        <p:nvPicPr>
          <p:cNvPr id="1026" name="Picture 2" descr="https://www.epfl.ch/labs/lo/wp-content/uploads/2021/06/DP2-1536x86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0" r="6370"/>
          <a:stretch/>
        </p:blipFill>
        <p:spPr bwMode="auto">
          <a:xfrm>
            <a:off x="5484732" y="2741002"/>
            <a:ext cx="1100390" cy="11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fld id="{E30ED45D-759F-421D-BBB8-E6D22EBB120B}" type="datetime1">
              <a:rPr lang="en-US" smtClean="0"/>
              <a:t>8/2/2022</a:t>
            </a:fld>
            <a:endParaRPr lang="en-US" dirty="0"/>
          </a:p>
        </p:txBody>
      </p:sp>
      <p:pic>
        <p:nvPicPr>
          <p:cNvPr id="14" name="Picture 13" descr="Swiss ePrint Speaker Details - Prof Christophe Mos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" b="23484"/>
          <a:stretch/>
        </p:blipFill>
        <p:spPr bwMode="auto">
          <a:xfrm>
            <a:off x="4012837" y="2750878"/>
            <a:ext cx="1102994" cy="110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751137" y="3925278"/>
            <a:ext cx="1626394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Prof. </a:t>
            </a:r>
            <a:r>
              <a:rPr lang="en-US" sz="1013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Christophe Moser</a:t>
            </a:r>
            <a:endParaRPr lang="en-US" sz="1013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05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8"/>
    </mc:Choice>
    <mc:Fallback xmlns="">
      <p:transition spd="slow" advTm="1386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2974155" y="331073"/>
          <a:ext cx="1907111" cy="595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8" name="Equation" r:id="rId4" imgW="1384200" imgH="431640" progId="Equation.DSMT4">
                  <p:embed/>
                </p:oleObj>
              </mc:Choice>
              <mc:Fallback>
                <p:oleObj name="Equation" r:id="rId4" imgW="1384200" imgH="43164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74155" y="331073"/>
                        <a:ext cx="1907111" cy="595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18547" y="391969"/>
            <a:ext cx="187262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Discretization:</a:t>
            </a:r>
            <a:endParaRPr lang="en-US" sz="21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2749679" y="1303985"/>
          <a:ext cx="2211016" cy="684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9" name="Equation" r:id="rId6" imgW="1434960" imgH="444240" progId="Equation.DSMT4">
                  <p:embed/>
                </p:oleObj>
              </mc:Choice>
              <mc:Fallback>
                <p:oleObj name="Equation" r:id="rId6" imgW="1434960" imgH="44424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49679" y="1303985"/>
                        <a:ext cx="2211016" cy="684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251879" y="1427440"/>
            <a:ext cx="2497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Angular Bragg selectivity: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245" y="2670795"/>
            <a:ext cx="1311540" cy="1433374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 flipV="1">
            <a:off x="2176953" y="4104169"/>
            <a:ext cx="212284" cy="4031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176953" y="2267646"/>
            <a:ext cx="212284" cy="3816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3025568" y="2951325"/>
          <a:ext cx="1500379" cy="87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0" name="Equation" r:id="rId9" imgW="1091880" imgH="634680" progId="Equation.DSMT4">
                  <p:embed/>
                </p:oleObj>
              </mc:Choice>
              <mc:Fallback>
                <p:oleObj name="Equation" r:id="rId9" imgW="1091880" imgH="63468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25568" y="2951325"/>
                        <a:ext cx="1500379" cy="87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80" y="2670796"/>
            <a:ext cx="1433374" cy="1433374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H="1" flipV="1">
            <a:off x="5846567" y="4104170"/>
            <a:ext cx="212284" cy="4031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2" idx="0"/>
          </p:cNvCxnSpPr>
          <p:nvPr/>
        </p:nvCxnSpPr>
        <p:spPr>
          <a:xfrm flipV="1">
            <a:off x="5846567" y="2233728"/>
            <a:ext cx="0" cy="4370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Object 34"/>
          <p:cNvGraphicFramePr>
            <a:graphicFrameLocks noChangeAspect="1"/>
          </p:cNvGraphicFramePr>
          <p:nvPr>
            <p:extLst/>
          </p:nvPr>
        </p:nvGraphicFramePr>
        <p:xfrm>
          <a:off x="6656127" y="2951325"/>
          <a:ext cx="1377815" cy="87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1" name="Equation" r:id="rId12" imgW="1687258" imgH="1068570" progId="Equation.DSMT4">
                  <p:embed/>
                </p:oleObj>
              </mc:Choice>
              <mc:Fallback>
                <p:oleObj name="Equation" r:id="rId12" imgW="1687258" imgH="106857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656127" y="2951325"/>
                        <a:ext cx="1377815" cy="87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/>
        </p:nvSpPr>
        <p:spPr>
          <a:xfrm>
            <a:off x="4659853" y="318270"/>
            <a:ext cx="221413" cy="580089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421418" y="3255601"/>
            <a:ext cx="612524" cy="580089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lide Number Placeholder 1"/>
          <p:cNvSpPr txBox="1">
            <a:spLocks/>
          </p:cNvSpPr>
          <p:nvPr/>
        </p:nvSpPr>
        <p:spPr>
          <a:xfrm>
            <a:off x="8787170" y="358815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defPPr>
              <a:defRPr lang="fr-FR"/>
            </a:defPPr>
            <a:lvl1pPr marL="0" algn="ctr" defTabSz="685800" rtl="0" eaLnBrk="1" latinLnBrk="0" hangingPunct="1">
              <a:defRPr sz="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165D8A-2C67-4F98-9ADE-FC0301BAB8D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0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268389" y="2026464"/>
            <a:ext cx="3543260" cy="512762"/>
          </a:xfrm>
        </p:spPr>
        <p:txBody>
          <a:bodyPr/>
          <a:lstStyle/>
          <a:p>
            <a:r>
              <a:rPr lang="fr-FR" dirty="0" smtClean="0"/>
              <a:t>Niyazi Ulas Dinc</a:t>
            </a:r>
            <a:endParaRPr lang="fr-FR" dirty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fld id="{E30ED45D-759F-421D-BBB8-E6D22EBB120B}" type="datetime1">
              <a:rPr lang="en-US" smtClean="0"/>
              <a:t>8/2/2022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52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65D8A-2C67-4F98-9ADE-FC0301BAB8DB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118" y="358736"/>
            <a:ext cx="786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V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olume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holograms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676811"/>
              </p:ext>
            </p:extLst>
          </p:nvPr>
        </p:nvGraphicFramePr>
        <p:xfrm>
          <a:off x="6845498" y="2814344"/>
          <a:ext cx="1694259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7" name="Equation" r:id="rId3" imgW="1066680" imgH="431640" progId="Equation.DSMT4">
                  <p:embed/>
                </p:oleObj>
              </mc:Choice>
              <mc:Fallback>
                <p:oleObj name="Equation" r:id="rId3" imgW="1066680" imgH="43164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5498" y="2814344"/>
                        <a:ext cx="1694259" cy="676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6"/>
          <a:stretch/>
        </p:blipFill>
        <p:spPr>
          <a:xfrm>
            <a:off x="5031573" y="431225"/>
            <a:ext cx="3223539" cy="23047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4985" y="4912668"/>
            <a:ext cx="815122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Fai H. </a:t>
            </a:r>
            <a:r>
              <a:rPr lang="en-US" sz="900" dirty="0" err="1">
                <a:latin typeface="Helvetica" panose="020B0604020202020204" pitchFamily="34" charset="0"/>
                <a:cs typeface="Helvetica" panose="020B0604020202020204" pitchFamily="34" charset="0"/>
              </a:rPr>
              <a:t>Mok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, Geoffrey W. Burr, and Demetri </a:t>
            </a:r>
            <a:r>
              <a:rPr lang="en-US" sz="900" dirty="0" err="1">
                <a:latin typeface="Helvetica" panose="020B0604020202020204" pitchFamily="34" charset="0"/>
                <a:cs typeface="Helvetica" panose="020B0604020202020204" pitchFamily="34" charset="0"/>
              </a:rPr>
              <a:t>Psaltis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, "System metric for holographic memory systems," Opt. Lett. 21, 896-898 (1996)</a:t>
            </a:r>
          </a:p>
        </p:txBody>
      </p:sp>
      <p:sp>
        <p:nvSpPr>
          <p:cNvPr id="9" name="Rectangle 8"/>
          <p:cNvSpPr/>
          <p:nvPr/>
        </p:nvSpPr>
        <p:spPr>
          <a:xfrm>
            <a:off x="484985" y="4750977"/>
            <a:ext cx="85089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John H. Hong, </a:t>
            </a:r>
            <a:r>
              <a:rPr lang="en-US" sz="900" dirty="0" err="1">
                <a:latin typeface="Helvetica" panose="020B0604020202020204" pitchFamily="34" charset="0"/>
                <a:cs typeface="Helvetica" panose="020B0604020202020204" pitchFamily="34" charset="0"/>
              </a:rPr>
              <a:t>Pochi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900" dirty="0" err="1">
                <a:latin typeface="Helvetica" panose="020B0604020202020204" pitchFamily="34" charset="0"/>
                <a:cs typeface="Helvetica" panose="020B0604020202020204" pitchFamily="34" charset="0"/>
              </a:rPr>
              <a:t>Yeh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, Demetri </a:t>
            </a:r>
            <a:r>
              <a:rPr lang="en-US" sz="900" dirty="0" err="1">
                <a:latin typeface="Helvetica" panose="020B0604020202020204" pitchFamily="34" charset="0"/>
                <a:cs typeface="Helvetica" panose="020B0604020202020204" pitchFamily="34" charset="0"/>
              </a:rPr>
              <a:t>Psaltis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, and David Brady, "Diffraction efficiency of strong volume holograms," Opt. Lett. 15, 344-346 (1990)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340226"/>
              </p:ext>
            </p:extLst>
          </p:nvPr>
        </p:nvGraphicFramePr>
        <p:xfrm>
          <a:off x="5039880" y="2735944"/>
          <a:ext cx="1206770" cy="74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" name="Equation" r:id="rId6" imgW="761760" imgH="469800" progId="Equation.DSMT4">
                  <p:embed/>
                </p:oleObj>
              </mc:Choice>
              <mc:Fallback>
                <p:oleObj name="Equation" r:id="rId6" imgW="761760" imgH="4698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39880" y="2735944"/>
                        <a:ext cx="1206770" cy="74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990244" y="4089149"/>
            <a:ext cx="37382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</a:rPr>
              <a:t>DC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56290" y="4077555"/>
            <a:ext cx="51809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 smtClean="0">
                <a:solidFill>
                  <a:srgbClr val="FF0000"/>
                </a:solidFill>
              </a:rPr>
              <a:t>Noise</a:t>
            </a:r>
            <a:endParaRPr lang="en-US" sz="1013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13284" y="4076697"/>
            <a:ext cx="77777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</a:rPr>
              <a:t>Conjugate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61641" y="4077555"/>
            <a:ext cx="105509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</a:rPr>
              <a:t>Reconstruction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069524" y="1036341"/>
            <a:ext cx="2906110" cy="2712370"/>
            <a:chOff x="1122845" y="1554146"/>
            <a:chExt cx="3874813" cy="361649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845" y="1554146"/>
              <a:ext cx="3874813" cy="361649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530764" y="1893455"/>
              <a:ext cx="314036" cy="323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91164" y="4770241"/>
              <a:ext cx="314036" cy="323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268389" y="2026464"/>
            <a:ext cx="3543260" cy="512762"/>
          </a:xfrm>
        </p:spPr>
        <p:txBody>
          <a:bodyPr/>
          <a:lstStyle/>
          <a:p>
            <a:r>
              <a:rPr lang="fr-FR" dirty="0" smtClean="0"/>
              <a:t>Niyazi Ulas Dinc</a:t>
            </a:r>
            <a:endParaRPr lang="fr-FR" dirty="0"/>
          </a:p>
        </p:txBody>
      </p: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 txBox="1">
            <a:spLocks/>
          </p:cNvSpPr>
          <p:nvPr/>
        </p:nvSpPr>
        <p:spPr>
          <a:xfrm>
            <a:off x="8783638" y="3476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defPPr>
              <a:defRPr lang="fr-FR"/>
            </a:defPPr>
            <a:lvl1pPr marL="0" algn="ctr" defTabSz="685800" rtl="0" eaLnBrk="1" latinLnBrk="0" hangingPunct="1">
              <a:defRPr sz="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E1CD7C-2161-7D43-862E-CE4C333CD873}" type="slidenum">
              <a:rPr lang="fr-FR" smtClean="0"/>
              <a:pPr/>
              <a:t>2</a:t>
            </a:fld>
            <a:endParaRPr lang="fr-FR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705633"/>
              </p:ext>
            </p:extLst>
          </p:nvPr>
        </p:nvGraphicFramePr>
        <p:xfrm>
          <a:off x="402118" y="3650626"/>
          <a:ext cx="4900003" cy="576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9" name="Equation" r:id="rId9" imgW="2374560" imgH="279360" progId="Equation.DSMT4">
                  <p:embed/>
                </p:oleObj>
              </mc:Choice>
              <mc:Fallback>
                <p:oleObj name="Equation" r:id="rId9" imgW="2374560" imgH="27936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2118" y="3650626"/>
                        <a:ext cx="4900003" cy="576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fld id="{E30ED45D-759F-421D-BBB8-E6D22EBB120B}" type="datetime1">
              <a:rPr lang="en-US" smtClean="0"/>
              <a:t>8/2/2022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7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88"/>
    </mc:Choice>
    <mc:Fallback xmlns="">
      <p:transition spd="slow" advTm="98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NAME EVENT / NAME PRESENTATION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Speaker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20</a:t>
            </a:fld>
            <a:endParaRPr lang="fr-FR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310682"/>
              </p:ext>
            </p:extLst>
          </p:nvPr>
        </p:nvGraphicFramePr>
        <p:xfrm>
          <a:off x="2394583" y="1806658"/>
          <a:ext cx="3557845" cy="1253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Equation" r:id="rId3" imgW="2819160" imgH="990360" progId="Equation.DSMT4">
                  <p:embed/>
                </p:oleObj>
              </mc:Choice>
              <mc:Fallback>
                <p:oleObj name="Equation" r:id="rId3" imgW="2819160" imgH="99036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94583" y="1806658"/>
                        <a:ext cx="3557845" cy="1253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183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83638" y="344909"/>
            <a:ext cx="512762" cy="163552"/>
          </a:xfrm>
        </p:spPr>
        <p:txBody>
          <a:bodyPr/>
          <a:lstStyle/>
          <a:p>
            <a:fld id="{50165D8A-2C67-4F98-9ADE-FC0301BAB8DB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22300" y="1473200"/>
          <a:ext cx="2500313" cy="293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Equation" r:id="rId3" imgW="1828800" imgH="2145960" progId="Equation.DSMT4">
                  <p:embed/>
                </p:oleObj>
              </mc:Choice>
              <mc:Fallback>
                <p:oleObj name="Equation" r:id="rId3" imgW="1828800" imgH="21459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2300" y="1473200"/>
                        <a:ext cx="2500313" cy="293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14363" y="996950"/>
          <a:ext cx="3525837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Equation" r:id="rId5" imgW="2311200" imgH="228600" progId="Equation.DSMT4">
                  <p:embed/>
                </p:oleObj>
              </mc:Choice>
              <mc:Fallback>
                <p:oleObj name="Equation" r:id="rId5" imgW="2311200" imgH="228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4363" y="996950"/>
                        <a:ext cx="3525837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02118" y="358736"/>
            <a:ext cx="786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Efficiency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fld id="{E30ED45D-759F-421D-BBB8-E6D22EBB120B}" type="datetime1">
              <a:rPr lang="en-US" smtClean="0"/>
              <a:t>8/2/2022</a:t>
            </a:fld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4109194" y="612894"/>
            <a:ext cx="4999357" cy="3797181"/>
            <a:chOff x="4109194" y="612894"/>
            <a:chExt cx="4999357" cy="37971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194" y="723544"/>
              <a:ext cx="4913503" cy="368653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243799" y="895739"/>
              <a:ext cx="18473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i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6088219" y="612894"/>
                  <a:ext cx="1093761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=16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8219" y="612894"/>
                  <a:ext cx="1093761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5587" r="-5587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Connector 20"/>
            <p:cNvCxnSpPr/>
            <p:nvPr/>
          </p:nvCxnSpPr>
          <p:spPr>
            <a:xfrm>
              <a:off x="4750315" y="2389321"/>
              <a:ext cx="3769567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8582317" y="2220044"/>
                  <a:ext cx="526234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2317" y="2220044"/>
                  <a:ext cx="526234" cy="338554"/>
                </a:xfrm>
                <a:prstGeom prst="rect">
                  <a:avLst/>
                </a:prstGeom>
                <a:blipFill>
                  <a:blip r:embed="rId9"/>
                  <a:stretch>
                    <a:fillRect l="-2326" r="-10465"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/>
            <p:cNvCxnSpPr/>
            <p:nvPr/>
          </p:nvCxnSpPr>
          <p:spPr>
            <a:xfrm flipV="1">
              <a:off x="6687306" y="1898431"/>
              <a:ext cx="0" cy="956984"/>
            </a:xfrm>
            <a:prstGeom prst="straightConnector1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752989" y="1921860"/>
              <a:ext cx="3769567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752989" y="2855415"/>
              <a:ext cx="3769567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6371981" y="1518853"/>
                  <a:ext cx="711540" cy="3763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ad>
                          <m:radPr>
                            <m:degHide m:val="on"/>
                            <m:ctrlPr>
                              <a:rPr lang="en-US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</m:rad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1981" y="1518853"/>
                  <a:ext cx="711540" cy="37632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268389" y="2026464"/>
            <a:ext cx="3543260" cy="512762"/>
          </a:xfrm>
        </p:spPr>
        <p:txBody>
          <a:bodyPr/>
          <a:lstStyle/>
          <a:p>
            <a:r>
              <a:rPr lang="fr-FR" dirty="0" smtClean="0"/>
              <a:t>Niyazi Ulas Dinc</a:t>
            </a:r>
            <a:endParaRPr lang="fr-FR" dirty="0"/>
          </a:p>
        </p:txBody>
      </p:sp>
      <p:grpSp>
        <p:nvGrpSpPr>
          <p:cNvPr id="30" name="Group 29"/>
          <p:cNvGrpSpPr/>
          <p:nvPr/>
        </p:nvGrpSpPr>
        <p:grpSpPr>
          <a:xfrm>
            <a:off x="3992417" y="612894"/>
            <a:ext cx="5116134" cy="3856600"/>
            <a:chOff x="3992417" y="612894"/>
            <a:chExt cx="5116134" cy="38566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417" y="712115"/>
              <a:ext cx="5007932" cy="375737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243799" y="895739"/>
              <a:ext cx="18473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i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6088219" y="612894"/>
                  <a:ext cx="126367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=100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8219" y="612894"/>
                  <a:ext cx="1263679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4831" r="-4831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/>
            <p:cNvCxnSpPr/>
            <p:nvPr/>
          </p:nvCxnSpPr>
          <p:spPr>
            <a:xfrm>
              <a:off x="4750315" y="2405085"/>
              <a:ext cx="3769567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8582317" y="2220044"/>
                  <a:ext cx="526234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2317" y="2220044"/>
                  <a:ext cx="526234" cy="338554"/>
                </a:xfrm>
                <a:prstGeom prst="rect">
                  <a:avLst/>
                </a:prstGeom>
                <a:blipFill>
                  <a:blip r:embed="rId9"/>
                  <a:stretch>
                    <a:fillRect l="-2326" r="-10465"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/>
            <p:cNvCxnSpPr/>
            <p:nvPr/>
          </p:nvCxnSpPr>
          <p:spPr>
            <a:xfrm flipV="1">
              <a:off x="6687306" y="1898431"/>
              <a:ext cx="0" cy="1039746"/>
            </a:xfrm>
            <a:prstGeom prst="straightConnector1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752989" y="1882450"/>
              <a:ext cx="3769567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752989" y="2938177"/>
              <a:ext cx="3769567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371981" y="1491266"/>
                  <a:ext cx="711540" cy="3763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ad>
                          <m:radPr>
                            <m:degHide m:val="on"/>
                            <m:ctrlPr>
                              <a:rPr lang="en-US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</m:rad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1981" y="1491266"/>
                  <a:ext cx="711540" cy="37632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213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21"/>
    </mc:Choice>
    <mc:Fallback xmlns="">
      <p:transition spd="slow" advTm="108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771" y="996950"/>
            <a:ext cx="4546530" cy="349797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83638" y="344909"/>
            <a:ext cx="512762" cy="163552"/>
          </a:xfrm>
        </p:spPr>
        <p:txBody>
          <a:bodyPr/>
          <a:lstStyle/>
          <a:p>
            <a:fld id="{50165D8A-2C67-4F98-9ADE-FC0301BAB8DB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064394"/>
              </p:ext>
            </p:extLst>
          </p:nvPr>
        </p:nvGraphicFramePr>
        <p:xfrm>
          <a:off x="622300" y="1473200"/>
          <a:ext cx="2500313" cy="293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Equation" r:id="rId4" imgW="1828800" imgH="2145960" progId="Equation.DSMT4">
                  <p:embed/>
                </p:oleObj>
              </mc:Choice>
              <mc:Fallback>
                <p:oleObj name="Equation" r:id="rId4" imgW="1828800" imgH="21459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2300" y="1473200"/>
                        <a:ext cx="2500313" cy="293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37314" y="525170"/>
            <a:ext cx="3521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Computed curves with random envelopes*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594786"/>
              </p:ext>
            </p:extLst>
          </p:nvPr>
        </p:nvGraphicFramePr>
        <p:xfrm>
          <a:off x="614363" y="996950"/>
          <a:ext cx="3525837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name="Equation" r:id="rId6" imgW="2311200" imgH="228600" progId="Equation.DSMT4">
                  <p:embed/>
                </p:oleObj>
              </mc:Choice>
              <mc:Fallback>
                <p:oleObj name="Equation" r:id="rId6" imgW="2311200" imgH="228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4363" y="996950"/>
                        <a:ext cx="3525837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02118" y="358736"/>
            <a:ext cx="786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Efficiency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268389" y="2026464"/>
            <a:ext cx="3543260" cy="512762"/>
          </a:xfrm>
        </p:spPr>
        <p:txBody>
          <a:bodyPr/>
          <a:lstStyle/>
          <a:p>
            <a:r>
              <a:rPr lang="fr-FR" dirty="0" smtClean="0"/>
              <a:t>Niyazi Ulas Dinc</a:t>
            </a:r>
            <a:endParaRPr lang="fr-FR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fld id="{E30ED45D-759F-421D-BBB8-E6D22EBB120B}" type="datetime1">
              <a:rPr lang="en-US" smtClean="0"/>
              <a:t>8/2/2022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247676" y="2282845"/>
                <a:ext cx="911083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𝑠𝑙𝑜𝑝𝑒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676" y="2282845"/>
                <a:ext cx="911083" cy="207749"/>
              </a:xfrm>
              <a:prstGeom prst="rect">
                <a:avLst/>
              </a:prstGeom>
              <a:blipFill>
                <a:blip r:embed="rId8"/>
                <a:stretch>
                  <a:fillRect l="-6040" r="-4027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651234" y="3455745"/>
                <a:ext cx="862993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𝑠𝑙𝑜𝑝𝑒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 smtClean="0"/>
                  <a:t>2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234" y="3455745"/>
                <a:ext cx="862993" cy="207749"/>
              </a:xfrm>
              <a:prstGeom prst="rect">
                <a:avLst/>
              </a:prstGeom>
              <a:blipFill>
                <a:blip r:embed="rId9"/>
                <a:stretch>
                  <a:fillRect l="-9155" t="-26471" r="-1197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637314" y="4624575"/>
            <a:ext cx="3653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*averaged over 100 realizations for each data point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799491" y="4312729"/>
            <a:ext cx="13292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of holograms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3800898" y="2512602"/>
            <a:ext cx="922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2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21"/>
    </mc:Choice>
    <mc:Fallback xmlns="">
      <p:transition spd="slow" advTm="10862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485" y="1557174"/>
            <a:ext cx="5205846" cy="18911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>
            <a:off x="-27330" y="1462434"/>
            <a:ext cx="3679456" cy="2218631"/>
            <a:chOff x="664262" y="869197"/>
            <a:chExt cx="3679456" cy="221863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62" y="869197"/>
              <a:ext cx="3639470" cy="2208927"/>
            </a:xfrm>
            <a:prstGeom prst="rect">
              <a:avLst/>
            </a:prstGeom>
          </p:spPr>
        </p:pic>
        <p:sp>
          <p:nvSpPr>
            <p:cNvPr id="31" name="Isosceles Triangle 30"/>
            <p:cNvSpPr/>
            <p:nvPr/>
          </p:nvSpPr>
          <p:spPr>
            <a:xfrm>
              <a:off x="3308263" y="1702160"/>
              <a:ext cx="1035455" cy="1385668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02118" y="358736"/>
            <a:ext cx="786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(3+1)D Printing by 2-photon polymerization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TextBox 47"/>
          <p:cNvSpPr txBox="1"/>
          <p:nvPr/>
        </p:nvSpPr>
        <p:spPr>
          <a:xfrm>
            <a:off x="2643755" y="3572176"/>
            <a:ext cx="3775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Voxel by voxel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Exposure dependent 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Sufficient resolution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268389" y="2026464"/>
            <a:ext cx="3543260" cy="512762"/>
          </a:xfrm>
        </p:spPr>
        <p:txBody>
          <a:bodyPr/>
          <a:lstStyle/>
          <a:p>
            <a:r>
              <a:rPr lang="fr-FR" dirty="0" smtClean="0"/>
              <a:t>Niyazi Ulas Dinc</a:t>
            </a:r>
            <a:endParaRPr lang="fr-FR" dirty="0"/>
          </a:p>
        </p:txBody>
      </p:sp>
      <p:sp>
        <p:nvSpPr>
          <p:cNvPr id="37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 txBox="1">
            <a:spLocks/>
          </p:cNvSpPr>
          <p:nvPr/>
        </p:nvSpPr>
        <p:spPr>
          <a:xfrm>
            <a:off x="8783638" y="3476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defPPr>
              <a:defRPr lang="fr-FR"/>
            </a:defPPr>
            <a:lvl1pPr marL="0" algn="ctr" defTabSz="685800" rtl="0" eaLnBrk="1" latinLnBrk="0" hangingPunct="1">
              <a:defRPr sz="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E1CD7C-2161-7D43-862E-CE4C333CD87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540292" y="4653335"/>
            <a:ext cx="83702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Dinc NU, Psaltis D, 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&amp; </a:t>
            </a:r>
            <a:r>
              <a:rPr lang="en-US" sz="9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Brunner 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D. (2020). Optical neural networks: the 3D connection. </a:t>
            </a:r>
            <a:r>
              <a:rPr lang="en-US" sz="900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Photoniques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, (104), 34-38</a:t>
            </a:r>
            <a:r>
              <a:rPr lang="en-US" sz="9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US" sz="900" dirty="0" smtClean="0">
              <a:solidFill>
                <a:srgbClr val="22222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900" dirty="0" smtClean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Porte 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X, Dinc NU,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Moughames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J,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Panusa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G,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Juliano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Kadic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M, Moser C, Brunner D, Psaltis D. Direct (</a:t>
            </a:r>
            <a:r>
              <a:rPr lang="en-US" sz="900" dirty="0" smtClean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3+1)D 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laser writing of graded-index optical elements. Optica. 2021 Oct 20;8(10):1281-7</a:t>
            </a:r>
            <a:r>
              <a:rPr lang="en-US" sz="900" dirty="0" smtClean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fld id="{E30ED45D-759F-421D-BBB8-E6D22EBB120B}" type="datetime1">
              <a:rPr lang="en-US" smtClean="0"/>
              <a:t>8/2/2022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39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22"/>
    </mc:Choice>
    <mc:Fallback xmlns="">
      <p:transition spd="slow" advTm="4922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268389" y="2026464"/>
            <a:ext cx="3543260" cy="512762"/>
          </a:xfrm>
        </p:spPr>
        <p:txBody>
          <a:bodyPr/>
          <a:lstStyle/>
          <a:p>
            <a:r>
              <a:rPr lang="fr-FR" dirty="0" smtClean="0"/>
              <a:t>Niyazi Ulas Dinc</a:t>
            </a:r>
            <a:endParaRPr lang="fr-FR" dirty="0"/>
          </a:p>
        </p:txBody>
      </p:sp>
      <p:sp>
        <p:nvSpPr>
          <p:cNvPr id="31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 txBox="1">
            <a:spLocks/>
          </p:cNvSpPr>
          <p:nvPr/>
        </p:nvSpPr>
        <p:spPr>
          <a:xfrm>
            <a:off x="8783638" y="3476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defPPr>
              <a:defRPr lang="fr-FR"/>
            </a:defPPr>
            <a:lvl1pPr marL="0" algn="ctr" defTabSz="685800" rtl="0" eaLnBrk="1" latinLnBrk="0" hangingPunct="1">
              <a:defRPr sz="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E1CD7C-2161-7D43-862E-CE4C333CD87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32" name="Rectangle 31"/>
          <p:cNvSpPr/>
          <p:nvPr/>
        </p:nvSpPr>
        <p:spPr>
          <a:xfrm>
            <a:off x="577809" y="4737199"/>
            <a:ext cx="8370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Porte X, Dinc NU,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Moughames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J,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Panusa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G,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Juliano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Kadic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M, Moser C, Brunner D, Psaltis D. Direct (</a:t>
            </a:r>
            <a:r>
              <a:rPr lang="en-US" sz="900" dirty="0" smtClean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3+1)D 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laser writing of graded-index optical elements. Optica. 2021 Oct 20;8(10):1281-7.</a:t>
            </a:r>
            <a:endParaRPr lang="en-US" sz="9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55" y="1317473"/>
            <a:ext cx="3265280" cy="2700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711512" y="808241"/>
            <a:ext cx="5476240" cy="3543734"/>
            <a:chOff x="673517" y="4041489"/>
            <a:chExt cx="5476240" cy="3543734"/>
          </a:xfrm>
        </p:grpSpPr>
        <p:grpSp>
          <p:nvGrpSpPr>
            <p:cNvPr id="37" name="Group 36"/>
            <p:cNvGrpSpPr/>
            <p:nvPr/>
          </p:nvGrpSpPr>
          <p:grpSpPr>
            <a:xfrm>
              <a:off x="673517" y="4045301"/>
              <a:ext cx="5476240" cy="3539922"/>
              <a:chOff x="673517" y="3015035"/>
              <a:chExt cx="5476240" cy="3539922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487" t="10404" r="29518" b="73790"/>
              <a:stretch/>
            </p:blipFill>
            <p:spPr>
              <a:xfrm>
                <a:off x="4516023" y="3195245"/>
                <a:ext cx="834636" cy="811927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670" t="7920" r="49425" b="76014"/>
              <a:stretch/>
            </p:blipFill>
            <p:spPr>
              <a:xfrm>
                <a:off x="2548866" y="3019849"/>
                <a:ext cx="1001118" cy="1001118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861" t="10376" r="59321" b="73893"/>
              <a:stretch/>
            </p:blipFill>
            <p:spPr>
              <a:xfrm>
                <a:off x="1652535" y="3195245"/>
                <a:ext cx="831523" cy="823448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790" t="8167" r="39273" b="75705"/>
              <a:stretch/>
            </p:blipFill>
            <p:spPr>
              <a:xfrm>
                <a:off x="3493364" y="3015035"/>
                <a:ext cx="996896" cy="996900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78"/>
              <a:stretch/>
            </p:blipFill>
            <p:spPr>
              <a:xfrm>
                <a:off x="673517" y="3964700"/>
                <a:ext cx="5476240" cy="2590257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2458721" y="4130141"/>
                <a:ext cx="457200" cy="44704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2996719" y="4130141"/>
                <a:ext cx="457200" cy="44704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549984" y="4130141"/>
                <a:ext cx="457200" cy="44704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083590" y="4130141"/>
                <a:ext cx="457200" cy="44704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630508" y="3141985"/>
                <a:ext cx="885305" cy="87670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584491" y="3144259"/>
                <a:ext cx="885305" cy="87670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538473" y="3141985"/>
                <a:ext cx="885305" cy="87670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492455" y="3137687"/>
                <a:ext cx="885305" cy="87670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Down Arrow 51"/>
            <p:cNvSpPr/>
            <p:nvPr/>
          </p:nvSpPr>
          <p:spPr>
            <a:xfrm rot="1487596">
              <a:off x="2062232" y="4041490"/>
              <a:ext cx="194177" cy="28099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own Arrow 52"/>
            <p:cNvSpPr/>
            <p:nvPr/>
          </p:nvSpPr>
          <p:spPr>
            <a:xfrm rot="1487596">
              <a:off x="3017465" y="4041489"/>
              <a:ext cx="194177" cy="28099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Down Arrow 53"/>
            <p:cNvSpPr/>
            <p:nvPr/>
          </p:nvSpPr>
          <p:spPr>
            <a:xfrm rot="1487596">
              <a:off x="3923036" y="4041491"/>
              <a:ext cx="194177" cy="28099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Down Arrow 54"/>
            <p:cNvSpPr/>
            <p:nvPr/>
          </p:nvSpPr>
          <p:spPr>
            <a:xfrm rot="1487596">
              <a:off x="4919932" y="4041490"/>
              <a:ext cx="194177" cy="28099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402118" y="358736"/>
            <a:ext cx="786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Calibration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fld id="{E30ED45D-759F-421D-BBB8-E6D22EBB120B}" type="datetime1">
              <a:rPr lang="en-US" smtClean="0"/>
              <a:t>8/2/2022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9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00"/>
    </mc:Choice>
    <mc:Fallback xmlns="">
      <p:transition spd="slow" advTm="678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52" y="1356316"/>
            <a:ext cx="4000508" cy="300152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87170" y="358815"/>
            <a:ext cx="512762" cy="163552"/>
          </a:xfrm>
        </p:spPr>
        <p:txBody>
          <a:bodyPr/>
          <a:lstStyle/>
          <a:p>
            <a:fld id="{50165D8A-2C67-4F98-9ADE-FC0301BAB8DB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470476"/>
              </p:ext>
            </p:extLst>
          </p:nvPr>
        </p:nvGraphicFramePr>
        <p:xfrm>
          <a:off x="2502098" y="4216322"/>
          <a:ext cx="3387329" cy="484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6" name="Equation" r:id="rId4" imgW="1777680" imgH="253800" progId="Equation.DSMT4">
                  <p:embed/>
                </p:oleObj>
              </mc:Choice>
              <mc:Fallback>
                <p:oleObj name="Equation" r:id="rId4" imgW="1777680" imgH="2538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02098" y="4216322"/>
                        <a:ext cx="3387329" cy="484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3740944" y="1219200"/>
          <a:ext cx="909638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7" name="Equation" r:id="rId6" imgW="545760" imgH="203040" progId="Equation.DSMT4">
                  <p:embed/>
                </p:oleObj>
              </mc:Choice>
              <mc:Fallback>
                <p:oleObj name="Equation" r:id="rId6" imgW="545760" imgH="2030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40944" y="1219200"/>
                        <a:ext cx="909638" cy="33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6345840" y="2721965"/>
            <a:ext cx="522252" cy="40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6453971" y="2488081"/>
          <a:ext cx="346009" cy="224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8" name="Equation" r:id="rId8" imgW="253800" imgH="164880" progId="Equation.DSMT4">
                  <p:embed/>
                </p:oleObj>
              </mc:Choice>
              <mc:Fallback>
                <p:oleObj name="Equation" r:id="rId8" imgW="253800" imgH="1648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53971" y="2488081"/>
                        <a:ext cx="346009" cy="224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7" t="18442" r="13636" b="17687"/>
          <a:stretch/>
        </p:blipFill>
        <p:spPr>
          <a:xfrm>
            <a:off x="6871713" y="1755103"/>
            <a:ext cx="2148602" cy="1895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3" y="2777303"/>
            <a:ext cx="1381457" cy="13929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60" y="2774835"/>
            <a:ext cx="1381457" cy="13814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1" y="1388213"/>
            <a:ext cx="1392906" cy="13929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95" y="1389374"/>
            <a:ext cx="1396722" cy="14081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812074" y="4096378"/>
                <a:ext cx="746743" cy="155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13" i="1"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US" sz="101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×50 </m:t>
                      </m:r>
                      <m:sSup>
                        <m:sSupPr>
                          <m:ctrlPr>
                            <a:rPr lang="en-US" sz="101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1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01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101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013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074" y="4096378"/>
                <a:ext cx="746743" cy="155877"/>
              </a:xfrm>
              <a:prstGeom prst="rect">
                <a:avLst/>
              </a:prstGeom>
              <a:blipFill>
                <a:blip r:embed="rId15"/>
                <a:stretch>
                  <a:fillRect l="-3252" r="-813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7241732" y="3888133"/>
          <a:ext cx="1435438" cy="536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9" name="Equation" r:id="rId16" imgW="1155600" imgH="431640" progId="Equation.DSMT4">
                  <p:embed/>
                </p:oleObj>
              </mc:Choice>
              <mc:Fallback>
                <p:oleObj name="Equation" r:id="rId16" imgW="115560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241732" y="3888133"/>
                        <a:ext cx="1435438" cy="5363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02118" y="358736"/>
            <a:ext cx="786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Digital generation to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multiplex 4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patterns</a:t>
            </a:r>
            <a:endParaRPr lang="en-US" sz="2400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268389" y="2026464"/>
            <a:ext cx="3543260" cy="512762"/>
          </a:xfrm>
        </p:spPr>
        <p:txBody>
          <a:bodyPr/>
          <a:lstStyle/>
          <a:p>
            <a:r>
              <a:rPr lang="fr-FR" dirty="0" smtClean="0"/>
              <a:t>Niyazi Ulas Dinc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577809" y="4737199"/>
            <a:ext cx="8370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Porte X, Dinc NU,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Moughames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J,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Panusa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G,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Juliano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Kadic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M, Moser C, Brunner D, Psaltis D. Direct (</a:t>
            </a:r>
            <a:r>
              <a:rPr lang="en-US" sz="900" dirty="0" smtClean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3+1)D 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laser writing of graded-index optical elements. Optica. 2021 Oct 20;8(10):1281-7.</a:t>
            </a:r>
            <a:endParaRPr lang="en-US" sz="9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fld id="{E30ED45D-759F-421D-BBB8-E6D22EBB120B}" type="datetime1">
              <a:rPr lang="en-US" smtClean="0"/>
              <a:t>8/2/2022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91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17"/>
    </mc:Choice>
    <mc:Fallback xmlns="">
      <p:transition spd="slow" advTm="5561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0" t="5843" r="17695" b="9316"/>
          <a:stretch/>
        </p:blipFill>
        <p:spPr>
          <a:xfrm>
            <a:off x="6813881" y="1266976"/>
            <a:ext cx="1592843" cy="1650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11321" r="23356" b="16870"/>
          <a:stretch/>
        </p:blipFill>
        <p:spPr>
          <a:xfrm>
            <a:off x="5143847" y="1295542"/>
            <a:ext cx="1609187" cy="1593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9" t="9398" r="23145" b="9662"/>
          <a:stretch/>
        </p:blipFill>
        <p:spPr>
          <a:xfrm>
            <a:off x="5143847" y="2992332"/>
            <a:ext cx="1642236" cy="1617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6842" r="23620" b="10015"/>
          <a:stretch/>
        </p:blipFill>
        <p:spPr>
          <a:xfrm>
            <a:off x="6786083" y="2974521"/>
            <a:ext cx="1619804" cy="16204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679293" y="4017151"/>
                <a:ext cx="179254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500" dirty="0" smtClean="0"/>
                  <a:t>Dimensions (XYZ):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US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×50×60 </m:t>
                      </m:r>
                      <m:sSup>
                        <m:sSupPr>
                          <m:ctrlP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293" y="4017151"/>
                <a:ext cx="1792543" cy="461665"/>
              </a:xfrm>
              <a:prstGeom prst="rect">
                <a:avLst/>
              </a:prstGeom>
              <a:blipFill>
                <a:blip r:embed="rId6"/>
                <a:stretch>
                  <a:fillRect l="-1017" t="-13158" r="-678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9" t="20951" r="38623" b="40220"/>
          <a:stretch/>
        </p:blipFill>
        <p:spPr>
          <a:xfrm rot="16200000">
            <a:off x="1373253" y="1485277"/>
            <a:ext cx="2314468" cy="23865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64961" y="921136"/>
            <a:ext cx="27040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>
                <a:latin typeface="Helvetica" panose="020B0604020202020204" pitchFamily="34" charset="0"/>
                <a:cs typeface="Helvetica" panose="020B0604020202020204" pitchFamily="34" charset="0"/>
              </a:rPr>
              <a:t>Bright field microscope image</a:t>
            </a:r>
            <a:endParaRPr lang="en-US" sz="1650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14201" y="921136"/>
            <a:ext cx="234376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5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Experimental results</a:t>
            </a:r>
            <a:endParaRPr lang="en-US" sz="165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>
          <a:xfrm>
            <a:off x="8787170" y="358815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defPPr>
              <a:defRPr lang="fr-FR"/>
            </a:defPPr>
            <a:lvl1pPr marL="0" algn="ctr" defTabSz="685800" rtl="0" eaLnBrk="1" latinLnBrk="0" hangingPunct="1">
              <a:defRPr sz="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165D8A-2C67-4F98-9ADE-FC0301BAB8D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268389" y="2026464"/>
            <a:ext cx="3543260" cy="512762"/>
          </a:xfrm>
        </p:spPr>
        <p:txBody>
          <a:bodyPr/>
          <a:lstStyle/>
          <a:p>
            <a:r>
              <a:rPr lang="fr-FR" dirty="0" smtClean="0"/>
              <a:t>Niyazi Ulas Dinc</a:t>
            </a:r>
            <a:endParaRPr lang="fr-FR" dirty="0"/>
          </a:p>
        </p:txBody>
      </p:sp>
      <p:sp>
        <p:nvSpPr>
          <p:cNvPr id="21" name="TextBox 20"/>
          <p:cNvSpPr txBox="1"/>
          <p:nvPr/>
        </p:nvSpPr>
        <p:spPr>
          <a:xfrm>
            <a:off x="402118" y="358736"/>
            <a:ext cx="786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(3+1)D Printing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to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multiplex 4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patterns</a:t>
            </a:r>
            <a:endParaRPr lang="en-US" sz="2400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7809" y="4737199"/>
            <a:ext cx="8370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Porte X, Dinc NU,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Moughames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J,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Panusa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G,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Juliano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Kadic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M, Moser C, Brunner D, Psaltis D. Direct (</a:t>
            </a:r>
            <a:r>
              <a:rPr lang="en-US" sz="900" dirty="0" smtClean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3+1)D 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laser writing of graded-index optical elements. Optica. 2021 Oct 20;8(10):1281-7.</a:t>
            </a:r>
            <a:endParaRPr lang="en-US" sz="9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fld id="{E30ED45D-759F-421D-BBB8-E6D22EBB120B}" type="datetime1">
              <a:rPr lang="en-US" smtClean="0"/>
              <a:t>8/2/2022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2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54"/>
    </mc:Choice>
    <mc:Fallback xmlns="">
      <p:transition spd="slow" advTm="7685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/>
          <p:cNvSpPr txBox="1">
            <a:spLocks/>
          </p:cNvSpPr>
          <p:nvPr/>
        </p:nvSpPr>
        <p:spPr>
          <a:xfrm>
            <a:off x="8787170" y="358815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defPPr>
              <a:defRPr lang="fr-FR"/>
            </a:defPPr>
            <a:lvl1pPr marL="0" algn="ctr" defTabSz="685800" rtl="0" eaLnBrk="1" latinLnBrk="0" hangingPunct="1">
              <a:defRPr sz="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165D8A-2C67-4F98-9ADE-FC0301BAB8D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268389" y="2026464"/>
            <a:ext cx="3543260" cy="512762"/>
          </a:xfrm>
        </p:spPr>
        <p:txBody>
          <a:bodyPr/>
          <a:lstStyle/>
          <a:p>
            <a:r>
              <a:rPr lang="fr-FR" dirty="0" smtClean="0"/>
              <a:t>Niyazi Ulas Dinc</a:t>
            </a:r>
            <a:endParaRPr lang="fr-FR" dirty="0"/>
          </a:p>
        </p:txBody>
      </p:sp>
      <p:sp>
        <p:nvSpPr>
          <p:cNvPr id="21" name="TextBox 20"/>
          <p:cNvSpPr txBox="1"/>
          <p:nvPr/>
        </p:nvSpPr>
        <p:spPr>
          <a:xfrm>
            <a:off x="402118" y="358736"/>
            <a:ext cx="786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(3+1)D Printing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to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multiplex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letters L and O</a:t>
            </a:r>
            <a:endParaRPr lang="en-US" sz="2400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7809" y="4737199"/>
            <a:ext cx="8370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Porte X, Dinc NU,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Moughames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J,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Panusa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G,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Juliano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C, </a:t>
            </a:r>
            <a:r>
              <a:rPr lang="en-US" sz="900" dirty="0" err="1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Kadic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M, Moser C, Brunner D, Psaltis D. Direct (</a:t>
            </a:r>
            <a:r>
              <a:rPr lang="en-US" sz="900" dirty="0" smtClean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3+1)D </a:t>
            </a:r>
            <a:r>
              <a:rPr lang="en-US" sz="90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laser writing of graded-index optical elements. Optica. 2021 Oct 20;8(10):1281-7.</a:t>
            </a:r>
            <a:endParaRPr lang="en-US" sz="9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67651" y="3883309"/>
                <a:ext cx="1615827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500" dirty="0" smtClean="0"/>
                  <a:t>Dimensions (XYZ):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US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×50×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0 </m:t>
                      </m:r>
                      <m:sSup>
                        <m:sSupPr>
                          <m:ctrlP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651" y="3883309"/>
                <a:ext cx="1615827" cy="461665"/>
              </a:xfrm>
              <a:prstGeom prst="rect">
                <a:avLst/>
              </a:prstGeom>
              <a:blipFill>
                <a:blip r:embed="rId2"/>
                <a:stretch>
                  <a:fillRect l="-6792" t="-13158" r="-6415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1164961" y="921136"/>
            <a:ext cx="27040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>
                <a:latin typeface="Helvetica" panose="020B0604020202020204" pitchFamily="34" charset="0"/>
                <a:cs typeface="Helvetica" panose="020B0604020202020204" pitchFamily="34" charset="0"/>
              </a:rPr>
              <a:t>Bright field microscope image</a:t>
            </a:r>
            <a:endParaRPr lang="en-US" sz="1650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14201" y="921136"/>
            <a:ext cx="234376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50" dirty="0">
                <a:solidFill>
                  <a:srgbClr val="22222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Experimental results</a:t>
            </a:r>
            <a:endParaRPr lang="en-US" sz="165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5" t="2530" r="40042" b="66001"/>
          <a:stretch/>
        </p:blipFill>
        <p:spPr bwMode="auto">
          <a:xfrm>
            <a:off x="5069281" y="1626393"/>
            <a:ext cx="1878386" cy="21943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t="37332" r="78697" b="32216"/>
          <a:stretch/>
        </p:blipFill>
        <p:spPr bwMode="auto">
          <a:xfrm>
            <a:off x="1339073" y="1482537"/>
            <a:ext cx="2355809" cy="2414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5" t="33574" r="40042" b="34977"/>
          <a:stretch/>
        </p:blipFill>
        <p:spPr bwMode="auto">
          <a:xfrm>
            <a:off x="6835196" y="1534596"/>
            <a:ext cx="1951974" cy="2220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682444" y="3792536"/>
            <a:ext cx="2305503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Scale bars measure </a:t>
            </a:r>
            <a:r>
              <a:rPr lang="en-US" sz="1600" dirty="0" smtClean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5 </a:t>
            </a:r>
            <a:r>
              <a:rPr lang="en-US" sz="1600" dirty="0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μm.</a:t>
            </a:r>
            <a:endParaRPr lang="en-US" sz="1600" dirty="0">
              <a:cs typeface="Times New Roman" panose="02020603050405020304" pitchFamily="18" charset="0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fld id="{E30ED45D-759F-421D-BBB8-E6D22EBB120B}" type="datetime1">
              <a:rPr lang="en-US" smtClean="0"/>
              <a:t>8/2/2022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96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54"/>
    </mc:Choice>
    <mc:Fallback xmlns="">
      <p:transition spd="slow" advTm="7685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C127AB4946248A5685C1F92D54FFE" ma:contentTypeVersion="0" ma:contentTypeDescription="Crée un document." ma:contentTypeScope="" ma:versionID="ef3ff242486930b75c69099c0dd02c5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8CE09B-89B1-4B5D-BED2-87C84F0777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66205E9-12FC-4D6C-B0C7-1E9025EEB1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8A6C70-7FF5-480A-B09B-7D0A19B2F43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0</TotalTime>
  <Words>901</Words>
  <Application>Microsoft Office PowerPoint</Application>
  <PresentationFormat>On-screen Show (16:9)</PresentationFormat>
  <Paragraphs>181</Paragraphs>
  <Slides>20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SimSun</vt:lpstr>
      <vt:lpstr>Arial</vt:lpstr>
      <vt:lpstr>Calibri</vt:lpstr>
      <vt:lpstr>Cambria Math</vt:lpstr>
      <vt:lpstr>Franklin Gothic Demi Cond</vt:lpstr>
      <vt:lpstr>Helvetica</vt:lpstr>
      <vt:lpstr>Roboto Black</vt:lpstr>
      <vt:lpstr>Times New Roman</vt:lpstr>
      <vt:lpstr>Wingdings</vt:lpstr>
      <vt:lpstr>Thème Office</vt:lpstr>
      <vt:lpstr>Equation</vt:lpstr>
      <vt:lpstr>(3+1)D Printing of  Volume Holograms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Dinç Niyazi Ulas</cp:lastModifiedBy>
  <cp:revision>102</cp:revision>
  <dcterms:created xsi:type="dcterms:W3CDTF">2019-04-02T06:24:35Z</dcterms:created>
  <dcterms:modified xsi:type="dcterms:W3CDTF">2022-08-02T08:17:22Z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0x0101001BFC127AB4946248A5685C1F92D54FFE</vt:lpwstr>
  </property>
</Properties>
</file>